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72" r:id="rId5"/>
    <p:sldId id="271" r:id="rId6"/>
    <p:sldId id="267" r:id="rId7"/>
    <p:sldId id="269" r:id="rId8"/>
    <p:sldId id="264" r:id="rId9"/>
    <p:sldId id="274" r:id="rId10"/>
    <p:sldId id="273" r:id="rId11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35" d="100"/>
          <a:sy n="35" d="100"/>
        </p:scale>
        <p:origin x="-672" y="-76"/>
      </p:cViewPr>
      <p:guideLst>
        <p:guide orient="horz" pos="4065"/>
        <p:guide pos="50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acoit.net\private\home\alegus\Desktop\F&#246;rsta%20ingenj&#246;ren\Den%20f&#246;rsta%20ingenj&#246;ren\Diagram%203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1784460843529319E-2"/>
          <c:y val="9.5785799006970665E-2"/>
          <c:w val="0.63568830928379605"/>
          <c:h val="0.76245496009548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[1]Sheet1!$B$47</c:f>
              <c:strCache>
                <c:ptCount val="1"/>
                <c:pt idx="0">
                  <c:v>Som sysselsatt ingenjör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[1]Sheet1!$A$48:$A$50</c:f>
              <c:strCache>
                <c:ptCount val="3"/>
                <c:pt idx="0">
                  <c:v>Sysselsättning</c:v>
                </c:pt>
                <c:pt idx="1">
                  <c:v>Nettoomsättning</c:v>
                </c:pt>
                <c:pt idx="2">
                  <c:v>Produktivitet</c:v>
                </c:pt>
              </c:strCache>
            </c:strRef>
          </c:cat>
          <c:val>
            <c:numRef>
              <c:f>[1]Sheet1!$B$48:$B$50</c:f>
              <c:numCache>
                <c:formatCode>General</c:formatCode>
                <c:ptCount val="3"/>
                <c:pt idx="0">
                  <c:v>1.8358906732409903</c:v>
                </c:pt>
                <c:pt idx="1">
                  <c:v>5.5279930839102915</c:v>
                </c:pt>
                <c:pt idx="2">
                  <c:v>2.857977523902437</c:v>
                </c:pt>
              </c:numCache>
            </c:numRef>
          </c:val>
        </c:ser>
        <c:ser>
          <c:idx val="1"/>
          <c:order val="1"/>
          <c:tx>
            <c:strRef>
              <c:f>[1]Sheet1!$C$47</c:f>
              <c:strCache>
                <c:ptCount val="1"/>
                <c:pt idx="0">
                  <c:v>Med ingenjör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[1]Sheet1!$A$48:$A$50</c:f>
              <c:strCache>
                <c:ptCount val="3"/>
                <c:pt idx="0">
                  <c:v>Sysselsättning</c:v>
                </c:pt>
                <c:pt idx="1">
                  <c:v>Nettoomsättning</c:v>
                </c:pt>
                <c:pt idx="2">
                  <c:v>Produktivitet</c:v>
                </c:pt>
              </c:strCache>
            </c:strRef>
          </c:cat>
          <c:val>
            <c:numRef>
              <c:f>[1]Sheet1!$C$48:$C$50</c:f>
              <c:numCache>
                <c:formatCode>General</c:formatCode>
                <c:ptCount val="3"/>
                <c:pt idx="0">
                  <c:v>0.37569305301133099</c:v>
                </c:pt>
                <c:pt idx="1">
                  <c:v>3.116406063028633</c:v>
                </c:pt>
                <c:pt idx="2">
                  <c:v>0.67758818284637878</c:v>
                </c:pt>
              </c:numCache>
            </c:numRef>
          </c:val>
        </c:ser>
        <c:ser>
          <c:idx val="2"/>
          <c:order val="2"/>
          <c:tx>
            <c:strRef>
              <c:f>[1]Sheet1!$D$47</c:f>
              <c:strCache>
                <c:ptCount val="1"/>
                <c:pt idx="0">
                  <c:v>Utan ingenjör</c:v>
                </c:pt>
              </c:strCache>
            </c:strRef>
          </c:tx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[1]Sheet1!$A$48:$A$50</c:f>
              <c:strCache>
                <c:ptCount val="3"/>
                <c:pt idx="0">
                  <c:v>Sysselsättning</c:v>
                </c:pt>
                <c:pt idx="1">
                  <c:v>Nettoomsättning</c:v>
                </c:pt>
                <c:pt idx="2">
                  <c:v>Produktivitet</c:v>
                </c:pt>
              </c:strCache>
            </c:strRef>
          </c:cat>
          <c:val>
            <c:numRef>
              <c:f>[1]Sheet1!$D$48:$D$50</c:f>
              <c:numCache>
                <c:formatCode>General</c:formatCode>
                <c:ptCount val="3"/>
                <c:pt idx="0">
                  <c:v>0.19457616088568919</c:v>
                </c:pt>
                <c:pt idx="1">
                  <c:v>1.6275085443872617</c:v>
                </c:pt>
                <c:pt idx="2">
                  <c:v>-3.6468085843137141E-2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048384"/>
        <c:axId val="174050304"/>
      </c:barChart>
      <c:catAx>
        <c:axId val="17404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74050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4050304"/>
        <c:scaling>
          <c:orientation val="minMax"/>
          <c:min val="-0.1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74048384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</c:legendEntry>
      <c:legendEntry>
        <c:idx val="2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</c:legendEntry>
      <c:layout>
        <c:manualLayout>
          <c:xMode val="edge"/>
          <c:yMode val="edge"/>
          <c:x val="0.73791888533820771"/>
          <c:y val="0.36781746818676736"/>
          <c:w val="0.26208103947810052"/>
          <c:h val="0.2222230536961719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3175">
      <a:noFill/>
      <a:prstDash val="solid"/>
    </a:ln>
    <a:effectLst>
      <a:outerShdw blurRad="50800" dist="50800" dir="5400000" algn="ctr" rotWithShape="0">
        <a:schemeClr val="bg1"/>
      </a:outerShdw>
    </a:effectLst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18971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EF5ED-FD46-4A87-A5E4-493ACFABE8FB}" type="datetimeFigureOut">
              <a:rPr lang="sv-SE" smtClean="0"/>
              <a:t>2016-04-18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07D55-D1D5-47D2-A1CA-1D59C295A0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036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8971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A153E-643F-484B-AF83-1EAF63963D77}" type="datetimeFigureOut">
              <a:rPr lang="sv-SE" smtClean="0"/>
              <a:pPr/>
              <a:t>2016-04-18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F573C-C6CA-4F4D-940D-2A4BAAE00D9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723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Affärsrelationer:</a:t>
            </a: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 minst har de som bedriver forskning inom s k företagsekonomisk nätverksteori visat att företagens tekniska utveckling till en mycket stor del sker inom ramen för de affärs­relationer man har. Hit hör i första hand företagens kunder, men också deras leverantörer. Även andra parter i företagens omgivning, som t ex konkurrenter, forskningsinstitut eller högskolor, har en betydelse, om än inte lika framträdande. 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Ett stort antal andra undersökningar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F573C-C6CA-4F4D-940D-2A4BAAE00D9D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21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SI_logo1_cmy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09676" y="1098909"/>
            <a:ext cx="4317921" cy="464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SI_logo2_cmy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2725939" cy="571504"/>
          </a:xfrm>
          <a:prstGeom prst="rect">
            <a:avLst/>
          </a:prstGeom>
        </p:spPr>
      </p:pic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214414" y="2000240"/>
            <a:ext cx="6872914" cy="1470025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sv-SE" dirty="0" smtClean="0"/>
              <a:t>Presentation</a:t>
            </a:r>
            <a:br>
              <a:rPr lang="sv-SE" dirty="0" smtClean="0"/>
            </a:br>
            <a:r>
              <a:rPr lang="sv-SE" dirty="0" smtClean="0"/>
              <a:t>Förnamn Efternamn</a:t>
            </a:r>
            <a:endParaRPr lang="en-GB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15284" y="3643314"/>
            <a:ext cx="6866474" cy="1514474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titel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1643042" y="1848655"/>
            <a:ext cx="6403978" cy="4525963"/>
          </a:xfrm>
        </p:spPr>
        <p:txBody>
          <a:bodyPr/>
          <a:lstStyle>
            <a:lvl1pPr>
              <a:buClr>
                <a:srgbClr val="00ADEF"/>
              </a:buClr>
              <a:defRPr/>
            </a:lvl1pPr>
            <a:lvl2pPr>
              <a:buClr>
                <a:srgbClr val="00ADEF"/>
              </a:buClr>
              <a:defRPr/>
            </a:lvl2pPr>
            <a:lvl3pPr>
              <a:buClr>
                <a:srgbClr val="00ADEF"/>
              </a:buClr>
              <a:defRPr/>
            </a:lvl3pPr>
          </a:lstStyle>
          <a:p>
            <a:pPr lvl="0"/>
            <a:r>
              <a:rPr lang="sv-SE" dirty="0" smtClean="0"/>
              <a:t>Punktlista</a:t>
            </a:r>
          </a:p>
          <a:p>
            <a:pPr lvl="1"/>
            <a:r>
              <a:rPr lang="sv-SE" dirty="0" smtClean="0"/>
              <a:t>Punktlista</a:t>
            </a:r>
          </a:p>
          <a:p>
            <a:pPr lvl="2"/>
            <a:r>
              <a:rPr lang="sv-SE" dirty="0" smtClean="0"/>
              <a:t>Punktlista</a:t>
            </a:r>
          </a:p>
        </p:txBody>
      </p:sp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1609344" y="357166"/>
            <a:ext cx="6391680" cy="1143000"/>
          </a:xfrm>
        </p:spPr>
        <p:txBody>
          <a:bodyPr>
            <a:noAutofit/>
          </a:bodyPr>
          <a:lstStyle>
            <a:lvl1pPr algn="l">
              <a:defRPr sz="2800" b="1"/>
            </a:lvl1pPr>
          </a:lstStyle>
          <a:p>
            <a:r>
              <a:rPr lang="sv-SE" dirty="0" smtClean="0"/>
              <a:t>Presentation</a:t>
            </a:r>
            <a:endParaRPr lang="en-GB" dirty="0"/>
          </a:p>
        </p:txBody>
      </p:sp>
      <p:sp>
        <p:nvSpPr>
          <p:cNvPr id="6" name="Platshållare för datum 4"/>
          <p:cNvSpPr>
            <a:spLocks noGrp="1"/>
          </p:cNvSpPr>
          <p:nvPr>
            <p:ph type="dt" sz="half" idx="2"/>
          </p:nvPr>
        </p:nvSpPr>
        <p:spPr>
          <a:xfrm>
            <a:off x="1646312" y="6453336"/>
            <a:ext cx="105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F10D1-43F7-4EB2-8083-1D6D97F95B7F}" type="datetimeFigureOut">
              <a:rPr lang="sv-SE" smtClean="0"/>
              <a:pPr/>
              <a:t>2016-04-18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3"/>
          </p:nvPr>
        </p:nvSpPr>
        <p:spPr>
          <a:xfrm>
            <a:off x="2771800" y="6448251"/>
            <a:ext cx="4608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52320" y="6448251"/>
            <a:ext cx="59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1E17-B1DE-44A2-BBDD-6797D685D60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1600200" y="357166"/>
            <a:ext cx="6400824" cy="1143000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sv-SE" dirty="0" smtClean="0"/>
              <a:t>Presentation</a:t>
            </a:r>
            <a:endParaRPr lang="en-GB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1567117" y="1848655"/>
            <a:ext cx="6479903" cy="4525963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sv-SE" dirty="0" smtClean="0"/>
              <a:t>Text</a:t>
            </a:r>
          </a:p>
        </p:txBody>
      </p:sp>
      <p:sp>
        <p:nvSpPr>
          <p:cNvPr id="9" name="Platshållare för datum 4"/>
          <p:cNvSpPr>
            <a:spLocks noGrp="1"/>
          </p:cNvSpPr>
          <p:nvPr>
            <p:ph type="dt" sz="half" idx="2"/>
          </p:nvPr>
        </p:nvSpPr>
        <p:spPr>
          <a:xfrm>
            <a:off x="1646312" y="6453336"/>
            <a:ext cx="105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F10D1-43F7-4EB2-8083-1D6D97F95B7F}" type="datetimeFigureOut">
              <a:rPr lang="sv-SE" smtClean="0"/>
              <a:pPr/>
              <a:t>2016-04-18</a:t>
            </a:fld>
            <a:endParaRPr lang="sv-SE" dirty="0"/>
          </a:p>
        </p:txBody>
      </p:sp>
      <p:sp>
        <p:nvSpPr>
          <p:cNvPr id="10" name="Platshållare för sidfot 6"/>
          <p:cNvSpPr>
            <a:spLocks noGrp="1"/>
          </p:cNvSpPr>
          <p:nvPr>
            <p:ph type="ftr" sz="quarter" idx="3"/>
          </p:nvPr>
        </p:nvSpPr>
        <p:spPr>
          <a:xfrm>
            <a:off x="2771800" y="6448251"/>
            <a:ext cx="4608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52320" y="6448251"/>
            <a:ext cx="59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1E17-B1DE-44A2-BBDD-6797D685D60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- text -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1609344" y="357166"/>
            <a:ext cx="6391680" cy="1143000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6" name="Platshållare för text 2"/>
          <p:cNvSpPr>
            <a:spLocks noGrp="1"/>
          </p:cNvSpPr>
          <p:nvPr>
            <p:ph type="body" idx="1"/>
          </p:nvPr>
        </p:nvSpPr>
        <p:spPr>
          <a:xfrm>
            <a:off x="1643042" y="1838346"/>
            <a:ext cx="635798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Platshållare för innehåll 3"/>
          <p:cNvSpPr>
            <a:spLocks noGrp="1"/>
          </p:cNvSpPr>
          <p:nvPr>
            <p:ph sz="half" idx="2"/>
          </p:nvPr>
        </p:nvSpPr>
        <p:spPr>
          <a:xfrm>
            <a:off x="1643042" y="2478108"/>
            <a:ext cx="6357981" cy="3951288"/>
          </a:xfrm>
        </p:spPr>
        <p:txBody>
          <a:bodyPr/>
          <a:lstStyle>
            <a:lvl1pPr>
              <a:buClr>
                <a:srgbClr val="00ADEF"/>
              </a:buClr>
              <a:defRPr sz="2000"/>
            </a:lvl1pPr>
            <a:lvl2pPr>
              <a:buClr>
                <a:srgbClr val="00ADEF"/>
              </a:buClr>
              <a:defRPr sz="2000"/>
            </a:lvl2pPr>
            <a:lvl3pPr>
              <a:buClr>
                <a:srgbClr val="00ADEF"/>
              </a:buClr>
              <a:defRPr sz="2000"/>
            </a:lvl3pPr>
            <a:lvl4pPr>
              <a:buClr>
                <a:srgbClr val="00ADEF"/>
              </a:buClr>
              <a:defRPr sz="2000"/>
            </a:lvl4pPr>
            <a:lvl5pPr>
              <a:buClr>
                <a:srgbClr val="00ADEF"/>
              </a:buCl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11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1646312" y="6453336"/>
            <a:ext cx="105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F10D1-43F7-4EB2-8083-1D6D97F95B7F}" type="datetimeFigureOut">
              <a:rPr lang="sv-SE" smtClean="0"/>
              <a:pPr/>
              <a:t>2016-04-18</a:t>
            </a:fld>
            <a:endParaRPr lang="sv-SE" dirty="0"/>
          </a:p>
        </p:txBody>
      </p:sp>
      <p:sp>
        <p:nvSpPr>
          <p:cNvPr id="12" name="Platshållare för sidfot 6"/>
          <p:cNvSpPr>
            <a:spLocks noGrp="1"/>
          </p:cNvSpPr>
          <p:nvPr>
            <p:ph type="ftr" sz="quarter" idx="3"/>
          </p:nvPr>
        </p:nvSpPr>
        <p:spPr>
          <a:xfrm>
            <a:off x="2771800" y="6448251"/>
            <a:ext cx="4608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52320" y="6448251"/>
            <a:ext cx="59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1E17-B1DE-44A2-BBDD-6797D685D60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- punktli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1609344" y="357166"/>
            <a:ext cx="6391680" cy="1143000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sv-SE" dirty="0" smtClean="0"/>
              <a:t>Presentation</a:t>
            </a:r>
            <a:endParaRPr lang="en-GB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625596" y="1831995"/>
            <a:ext cx="3160718" cy="4525963"/>
          </a:xfrm>
        </p:spPr>
        <p:txBody>
          <a:bodyPr/>
          <a:lstStyle>
            <a:lvl1pPr>
              <a:buClr>
                <a:schemeClr val="accent1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Punktlista</a:t>
            </a:r>
          </a:p>
        </p:txBody>
      </p:sp>
      <p:sp>
        <p:nvSpPr>
          <p:cNvPr id="7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857752" y="1831995"/>
            <a:ext cx="3171822" cy="4525963"/>
          </a:xfrm>
        </p:spPr>
        <p:txBody>
          <a:bodyPr/>
          <a:lstStyle>
            <a:lvl1pPr>
              <a:buClr>
                <a:schemeClr val="accent1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Punktlista</a:t>
            </a:r>
          </a:p>
        </p:txBody>
      </p:sp>
      <p:sp>
        <p:nvSpPr>
          <p:cNvPr id="11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1646312" y="6453336"/>
            <a:ext cx="105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F10D1-43F7-4EB2-8083-1D6D97F95B7F}" type="datetimeFigureOut">
              <a:rPr lang="sv-SE" smtClean="0"/>
              <a:pPr/>
              <a:t>2016-04-18</a:t>
            </a:fld>
            <a:endParaRPr lang="sv-SE" dirty="0"/>
          </a:p>
        </p:txBody>
      </p:sp>
      <p:sp>
        <p:nvSpPr>
          <p:cNvPr id="12" name="Platshållare för sidfot 6"/>
          <p:cNvSpPr>
            <a:spLocks noGrp="1"/>
          </p:cNvSpPr>
          <p:nvPr>
            <p:ph type="ftr" sz="quarter" idx="3"/>
          </p:nvPr>
        </p:nvSpPr>
        <p:spPr>
          <a:xfrm>
            <a:off x="2771800" y="6448251"/>
            <a:ext cx="4608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52320" y="6448251"/>
            <a:ext cx="59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1E17-B1DE-44A2-BBDD-6797D685D60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 - punktli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1609344" y="357166"/>
            <a:ext cx="6391680" cy="1143000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sv-SE" dirty="0" smtClean="0"/>
              <a:t>Presentation</a:t>
            </a:r>
            <a:endParaRPr lang="en-GB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625596" y="1831995"/>
            <a:ext cx="3160718" cy="4525963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Text</a:t>
            </a:r>
          </a:p>
        </p:txBody>
      </p:sp>
      <p:sp>
        <p:nvSpPr>
          <p:cNvPr id="7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857752" y="1831995"/>
            <a:ext cx="3171822" cy="4525963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Text</a:t>
            </a:r>
          </a:p>
        </p:txBody>
      </p:sp>
      <p:sp>
        <p:nvSpPr>
          <p:cNvPr id="11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1646312" y="6453336"/>
            <a:ext cx="105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F10D1-43F7-4EB2-8083-1D6D97F95B7F}" type="datetimeFigureOut">
              <a:rPr lang="sv-SE" smtClean="0"/>
              <a:pPr/>
              <a:t>2016-04-18</a:t>
            </a:fld>
            <a:endParaRPr lang="sv-SE" dirty="0"/>
          </a:p>
        </p:txBody>
      </p:sp>
      <p:sp>
        <p:nvSpPr>
          <p:cNvPr id="12" name="Platshållare för sidfot 6"/>
          <p:cNvSpPr>
            <a:spLocks noGrp="1"/>
          </p:cNvSpPr>
          <p:nvPr>
            <p:ph type="ftr" sz="quarter" idx="3"/>
          </p:nvPr>
        </p:nvSpPr>
        <p:spPr>
          <a:xfrm>
            <a:off x="2771800" y="6448251"/>
            <a:ext cx="4608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52320" y="6448251"/>
            <a:ext cx="59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1E17-B1DE-44A2-BBDD-6797D685D60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143108" y="357166"/>
            <a:ext cx="58579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143108" y="1848655"/>
            <a:ext cx="590391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6" name="Bildobjekt 5" descr="SI_symbol_cmyk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60000" y="360000"/>
            <a:ext cx="864000" cy="864000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2"/>
          </p:nvPr>
        </p:nvSpPr>
        <p:spPr>
          <a:xfrm>
            <a:off x="2150368" y="6448251"/>
            <a:ext cx="105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F10D1-43F7-4EB2-8083-1D6D97F95B7F}" type="datetimeFigureOut">
              <a:rPr lang="sv-SE" smtClean="0"/>
              <a:pPr/>
              <a:t>2016-04-18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3"/>
          </p:nvPr>
        </p:nvSpPr>
        <p:spPr>
          <a:xfrm>
            <a:off x="3275856" y="6448251"/>
            <a:ext cx="4104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52320" y="6448251"/>
            <a:ext cx="59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1E17-B1DE-44A2-BBDD-6797D685D60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73" r:id="rId4"/>
    <p:sldLayoutId id="2147483675" r:id="rId5"/>
    <p:sldLayoutId id="2147483664" r:id="rId6"/>
    <p:sldLayoutId id="2147483676" r:id="rId7"/>
    <p:sldLayoutId id="2147483667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385763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984250" indent="-2095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341438" indent="-322263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706563" indent="-347663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699792" y="587727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Den första Ingenjören rapporter/utredningar/analyser</a:t>
            </a:r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att </a:t>
            </a:r>
            <a:r>
              <a:rPr lang="sv-SE" dirty="0"/>
              <a:t>en ingenjör är dyr i drift, </a:t>
            </a:r>
            <a:endParaRPr lang="sv-SE" dirty="0" smtClean="0"/>
          </a:p>
          <a:p>
            <a:r>
              <a:rPr lang="sv-SE" dirty="0"/>
              <a:t>s</a:t>
            </a:r>
            <a:r>
              <a:rPr lang="sv-SE" dirty="0" smtClean="0"/>
              <a:t>vår att </a:t>
            </a:r>
            <a:r>
              <a:rPr lang="sv-SE" dirty="0"/>
              <a:t>sätta i arbete inom rimlig tid, </a:t>
            </a:r>
            <a:endParaRPr lang="sv-SE" dirty="0" smtClean="0"/>
          </a:p>
          <a:p>
            <a:r>
              <a:rPr lang="sv-SE" dirty="0"/>
              <a:t>k</a:t>
            </a:r>
            <a:r>
              <a:rPr lang="sv-SE" dirty="0" smtClean="0"/>
              <a:t>nepig att </a:t>
            </a:r>
            <a:r>
              <a:rPr lang="sv-SE" dirty="0"/>
              <a:t>kommunicera med, </a:t>
            </a:r>
            <a:endParaRPr lang="sv-SE" dirty="0" smtClean="0"/>
          </a:p>
          <a:p>
            <a:r>
              <a:rPr lang="sv-SE" dirty="0" smtClean="0"/>
              <a:t>generellt </a:t>
            </a:r>
            <a:r>
              <a:rPr lang="sv-SE" dirty="0"/>
              <a:t>sett </a:t>
            </a:r>
            <a:r>
              <a:rPr lang="sv-SE" dirty="0" smtClean="0"/>
              <a:t>inte vill </a:t>
            </a:r>
            <a:r>
              <a:rPr lang="sv-SE" dirty="0"/>
              <a:t>arbeta i ett litet företag, </a:t>
            </a:r>
            <a:endParaRPr lang="sv-SE" dirty="0" smtClean="0"/>
          </a:p>
          <a:p>
            <a:r>
              <a:rPr lang="sv-SE" dirty="0" smtClean="0"/>
              <a:t>inte begriper sig </a:t>
            </a:r>
            <a:r>
              <a:rPr lang="sv-SE" dirty="0"/>
              <a:t>på affärer, </a:t>
            </a:r>
            <a:endParaRPr lang="sv-SE" dirty="0" smtClean="0"/>
          </a:p>
          <a:p>
            <a:r>
              <a:rPr lang="sv-SE" dirty="0" smtClean="0"/>
              <a:t>är </a:t>
            </a:r>
            <a:r>
              <a:rPr lang="sv-SE" dirty="0"/>
              <a:t>vansinnigt svår att få </a:t>
            </a:r>
            <a:r>
              <a:rPr lang="sv-SE" dirty="0" smtClean="0"/>
              <a:t>tag på </a:t>
            </a:r>
            <a:r>
              <a:rPr lang="sv-SE" dirty="0"/>
              <a:t>och ändå inte stannar särskilt länge </a:t>
            </a:r>
            <a:r>
              <a:rPr lang="sv-SE" dirty="0" smtClean="0"/>
              <a:t>i det </a:t>
            </a:r>
            <a:r>
              <a:rPr lang="sv-SE" dirty="0"/>
              <a:t>lilla företaget innan han ger sig av </a:t>
            </a:r>
            <a:r>
              <a:rPr lang="sv-SE" dirty="0" smtClean="0"/>
              <a:t>till nästa anställning”</a:t>
            </a:r>
            <a:endParaRPr 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 smtClean="0"/>
              <a:t>Ingegerd Greens förstudie</a:t>
            </a:r>
            <a:r>
              <a:rPr lang="sv-SE" sz="2000" smtClean="0"/>
              <a:t>: ”</a:t>
            </a:r>
            <a:r>
              <a:rPr lang="sv-SE" smtClean="0"/>
              <a:t>mentala </a:t>
            </a:r>
            <a:r>
              <a:rPr lang="sv-SE" dirty="0" smtClean="0"/>
              <a:t>bilder </a:t>
            </a:r>
            <a:r>
              <a:rPr lang="sv-SE" smtClean="0"/>
              <a:t>hos företagare”: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168C256-0929-4BDC-BB12-8C82F9DD18D1}" type="datetime1">
              <a:rPr lang="sv-SE" smtClean="0"/>
              <a:t>2016-04-18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771E17-B1DE-44A2-BBDD-6797D685D60A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585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14414" y="1124745"/>
            <a:ext cx="6872914" cy="1728192"/>
          </a:xfrm>
        </p:spPr>
        <p:txBody>
          <a:bodyPr/>
          <a:lstStyle/>
          <a:p>
            <a:r>
              <a:rPr lang="sv-SE" dirty="0" smtClean="0"/>
              <a:t>Värdet av den första ingenjören</a:t>
            </a:r>
            <a:br>
              <a:rPr lang="sv-SE" dirty="0" smtClean="0"/>
            </a:br>
            <a:r>
              <a:rPr lang="sv-SE" sz="2000" dirty="0" smtClean="0"/>
              <a:t>”</a:t>
            </a:r>
            <a:r>
              <a:rPr lang="sv-SE" sz="2000" dirty="0" err="1" smtClean="0"/>
              <a:t>Ramböllundersökningen</a:t>
            </a:r>
            <a:r>
              <a:rPr lang="sv-SE" sz="2000" dirty="0" smtClean="0"/>
              <a:t> 2006” </a:t>
            </a:r>
            <a:endParaRPr lang="sv-SE" sz="20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15284" y="2996952"/>
            <a:ext cx="6866474" cy="2160836"/>
          </a:xfrm>
        </p:spPr>
        <p:txBody>
          <a:bodyPr/>
          <a:lstStyle/>
          <a:p>
            <a:pPr marL="285750" indent="-285750" algn="l">
              <a:buFont typeface="Arial" pitchFamily="34" charset="0"/>
              <a:buChar char="•"/>
            </a:pPr>
            <a:r>
              <a:rPr lang="sv-SE" sz="1800" dirty="0" smtClean="0"/>
              <a:t>Alla privata företag i Sverige med mindre än 100 anställda, verksamma 1997-2003 ingick i undersökningen.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sv-SE" sz="1800" dirty="0" smtClean="0"/>
              <a:t>172 368 företags utveckling under dessa sex år mäts; förändringar i sysselsättning, nettoomsättning och produktivitet.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sv-SE" sz="1800" dirty="0" smtClean="0"/>
              <a:t>Företagen delades in i tre grupper; företag som anställer en ingenjör under perioden, företag som har en eller flera ingenjörer, företag som inte har någon ingenjör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54960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00200" y="116632"/>
            <a:ext cx="7220272" cy="1800200"/>
          </a:xfrm>
        </p:spPr>
        <p:txBody>
          <a:bodyPr/>
          <a:lstStyle/>
          <a:p>
            <a:pPr algn="ctr"/>
            <a:r>
              <a:rPr lang="sv-SE" sz="1800" dirty="0" smtClean="0"/>
              <a:t>Resultat :”</a:t>
            </a:r>
            <a:r>
              <a:rPr lang="sv-SE" sz="1800" dirty="0" err="1" smtClean="0"/>
              <a:t>Ramböllundersökningen</a:t>
            </a:r>
            <a:r>
              <a:rPr lang="sv-SE" sz="1800" dirty="0"/>
              <a:t>” </a:t>
            </a:r>
            <a:r>
              <a:rPr lang="sv-SE" sz="1600" dirty="0"/>
              <a:t/>
            </a:r>
            <a:br>
              <a:rPr lang="sv-SE" sz="1600" dirty="0"/>
            </a:br>
            <a:r>
              <a:rPr lang="sv-SE" sz="1600" dirty="0"/>
              <a:t/>
            </a:r>
            <a:br>
              <a:rPr lang="sv-SE" sz="1600" dirty="0"/>
            </a:br>
            <a:r>
              <a:rPr lang="sv-SE" sz="1600" dirty="0" smtClean="0"/>
              <a:t>En totalstudie där  </a:t>
            </a:r>
            <a:r>
              <a:rPr lang="sv-SE" sz="1600" dirty="0"/>
              <a:t>4000 företag hade anställt sin första ingenjör</a:t>
            </a:r>
            <a:r>
              <a:rPr lang="sv-SE" dirty="0"/>
              <a:t>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5B9C8C-6CCD-49A2-BA7B-0508D35D0DE6}" type="datetime1">
              <a:rPr lang="sv-SE" smtClean="0"/>
              <a:t>2016-04-18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771E17-B1DE-44A2-BBDD-6797D685D60A}" type="slidenum">
              <a:rPr lang="sv-SE" smtClean="0"/>
              <a:pPr/>
              <a:t>3</a:t>
            </a:fld>
            <a:endParaRPr lang="sv-SE"/>
          </a:p>
        </p:txBody>
      </p:sp>
      <p:graphicFrame>
        <p:nvGraphicFramePr>
          <p:cNvPr id="11" name="Platshållare för innehåll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46714"/>
              </p:ext>
            </p:extLst>
          </p:nvPr>
        </p:nvGraphicFramePr>
        <p:xfrm>
          <a:off x="1691680" y="1772816"/>
          <a:ext cx="6480175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680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udd 1"/>
          <p:cNvSpPr/>
          <p:nvPr/>
        </p:nvSpPr>
        <p:spPr>
          <a:xfrm>
            <a:off x="1907704" y="1124744"/>
            <a:ext cx="1368152" cy="115212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3707904" y="1124744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r>
              <a:rPr lang="sv-SE" dirty="0" smtClean="0"/>
              <a:t>Med </a:t>
            </a:r>
            <a:r>
              <a:rPr lang="sv-SE" dirty="0"/>
              <a:t>första ingenjören skapades </a:t>
            </a:r>
            <a:r>
              <a:rPr lang="sv-SE" dirty="0" smtClean="0"/>
              <a:t>i genomsnitt </a:t>
            </a:r>
            <a:r>
              <a:rPr lang="sv-SE" b="1" dirty="0" smtClean="0"/>
              <a:t>fem </a:t>
            </a:r>
            <a:r>
              <a:rPr lang="sv-SE" b="1" dirty="0"/>
              <a:t>nya jobb </a:t>
            </a:r>
            <a:r>
              <a:rPr lang="sv-SE" dirty="0"/>
              <a:t>i </a:t>
            </a:r>
            <a:r>
              <a:rPr lang="sv-SE" dirty="0" smtClean="0"/>
              <a:t>företagen</a:t>
            </a:r>
            <a:endParaRPr lang="sv-SE" dirty="0"/>
          </a:p>
        </p:txBody>
      </p:sp>
      <p:sp>
        <p:nvSpPr>
          <p:cNvPr id="4" name="Höger 3"/>
          <p:cNvSpPr/>
          <p:nvPr/>
        </p:nvSpPr>
        <p:spPr>
          <a:xfrm rot="18247156">
            <a:off x="2135971" y="3112783"/>
            <a:ext cx="1368152" cy="888857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B050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3995936" y="3284984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Med första ingenjören </a:t>
            </a:r>
            <a:r>
              <a:rPr lang="sv-SE" b="1" dirty="0" smtClean="0"/>
              <a:t>ökade nettoomsättningen</a:t>
            </a:r>
            <a:r>
              <a:rPr lang="sv-SE" dirty="0" smtClean="0"/>
              <a:t> med 550 procent</a:t>
            </a:r>
            <a:endParaRPr lang="sv-SE" dirty="0"/>
          </a:p>
        </p:txBody>
      </p:sp>
      <p:sp>
        <p:nvSpPr>
          <p:cNvPr id="6" name="Likbent triangel 5"/>
          <p:cNvSpPr/>
          <p:nvPr/>
        </p:nvSpPr>
        <p:spPr>
          <a:xfrm>
            <a:off x="2267744" y="4797152"/>
            <a:ext cx="1584176" cy="100811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4283968" y="494116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Med första ingenjören </a:t>
            </a:r>
            <a:r>
              <a:rPr lang="sv-SE" b="1" dirty="0" smtClean="0"/>
              <a:t>ökade produktivitete</a:t>
            </a:r>
            <a:r>
              <a:rPr lang="sv-SE" dirty="0" smtClean="0"/>
              <a:t>n med nästan 300 procent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240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En </a:t>
            </a:r>
            <a:r>
              <a:rPr lang="sv-SE" sz="2000" dirty="0"/>
              <a:t>vetenskaplig granskning av </a:t>
            </a:r>
            <a:r>
              <a:rPr lang="sv-SE" sz="2000" dirty="0" err="1"/>
              <a:t>Ramböllrapportens</a:t>
            </a:r>
            <a:r>
              <a:rPr lang="sv-SE" sz="2000" dirty="0"/>
              <a:t> resultat </a:t>
            </a:r>
            <a:r>
              <a:rPr lang="sv-SE" sz="2000" dirty="0" smtClean="0"/>
              <a:t>gjordes av </a:t>
            </a:r>
            <a:r>
              <a:rPr lang="sv-SE" sz="2000" dirty="0" smtClean="0"/>
              <a:t> forskaren Bo </a:t>
            </a:r>
            <a:r>
              <a:rPr lang="sv-SE" sz="2000" dirty="0" err="1" smtClean="0"/>
              <a:t>Wictorin</a:t>
            </a:r>
            <a:r>
              <a:rPr lang="sv-SE" sz="2000" dirty="0" smtClean="0"/>
              <a:t> </a:t>
            </a:r>
            <a:endParaRPr lang="sv-SE" sz="2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Han slår fast i sin</a:t>
            </a:r>
            <a:r>
              <a:rPr lang="sv-SE" dirty="0" smtClean="0"/>
              <a:t> rapport : </a:t>
            </a:r>
          </a:p>
          <a:p>
            <a:r>
              <a:rPr lang="sv-SE" i="1" dirty="0"/>
              <a:t>-</a:t>
            </a:r>
            <a:r>
              <a:rPr lang="sv-SE" i="1" dirty="0" smtClean="0"/>
              <a:t>”</a:t>
            </a:r>
            <a:r>
              <a:rPr lang="sv-SE" i="1" dirty="0"/>
              <a:t>Resultaten </a:t>
            </a:r>
            <a:r>
              <a:rPr lang="sv-SE" b="1" i="1" dirty="0"/>
              <a:t>visar entydigt att företag som haft ingenjörer </a:t>
            </a:r>
            <a:r>
              <a:rPr lang="sv-SE" i="1" dirty="0"/>
              <a:t>anställda under delar eller hela perioden haft </a:t>
            </a:r>
            <a:r>
              <a:rPr lang="sv-SE" b="1" i="1" dirty="0"/>
              <a:t>en väsentligt gynnsammare utveckling </a:t>
            </a:r>
            <a:r>
              <a:rPr lang="sv-SE" i="1" dirty="0"/>
              <a:t>än företag som helt saknat ingenjörskompetens</a:t>
            </a:r>
            <a:r>
              <a:rPr lang="sv-SE" i="1" dirty="0" smtClean="0"/>
              <a:t>”.</a:t>
            </a:r>
          </a:p>
          <a:p>
            <a:r>
              <a:rPr lang="sv-SE" i="1" dirty="0"/>
              <a:t>-</a:t>
            </a:r>
            <a:r>
              <a:rPr lang="sv-SE" i="1" dirty="0" smtClean="0"/>
              <a:t> </a:t>
            </a:r>
            <a:r>
              <a:rPr lang="sv-SE" i="1" dirty="0"/>
              <a:t>”Tillgång till ingenjörskunnande är en viktig faktor för tillväxt”. ”Utvecklingen var ett resultat av flera samverkande faktorer”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83118A1-0A35-438F-B530-ACDFA55EB26D}" type="datetime1">
              <a:rPr lang="sv-SE" smtClean="0"/>
              <a:t>2016-04-18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771E17-B1DE-44A2-BBDD-6797D685D60A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2212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Studier </a:t>
            </a:r>
            <a:r>
              <a:rPr lang="sv-SE" dirty="0"/>
              <a:t>har </a:t>
            </a:r>
            <a:r>
              <a:rPr lang="sv-SE" dirty="0" smtClean="0"/>
              <a:t>visat </a:t>
            </a:r>
            <a:r>
              <a:rPr lang="sv-SE" dirty="0"/>
              <a:t>att det finns ett klart sam­band mellan </a:t>
            </a:r>
            <a:r>
              <a:rPr lang="sv-SE" b="1" dirty="0"/>
              <a:t>utbildningsnivån</a:t>
            </a:r>
            <a:r>
              <a:rPr lang="sv-SE" dirty="0"/>
              <a:t> i </a:t>
            </a:r>
            <a:r>
              <a:rPr lang="sv-SE" dirty="0" smtClean="0"/>
              <a:t>företag </a:t>
            </a:r>
            <a:r>
              <a:rPr lang="sv-SE" dirty="0"/>
              <a:t>och omfatt­ningen av företagens innovativa aktiviteter</a:t>
            </a:r>
            <a:r>
              <a:rPr lang="sv-SE" dirty="0" smtClean="0"/>
              <a:t>.</a:t>
            </a:r>
          </a:p>
          <a:p>
            <a:r>
              <a:rPr lang="sv-SE" b="1" dirty="0"/>
              <a:t>Kontakter och länkar till andra företag: </a:t>
            </a:r>
            <a:r>
              <a:rPr lang="sv-SE" b="1" dirty="0" smtClean="0"/>
              <a:t>är </a:t>
            </a:r>
            <a:r>
              <a:rPr lang="sv-SE" dirty="0" smtClean="0"/>
              <a:t>betydelsefulla </a:t>
            </a:r>
            <a:r>
              <a:rPr lang="sv-SE" dirty="0"/>
              <a:t>för att utveckla de affärsmässiga relationerna och det fortsatta kunskapsutbytet mellan </a:t>
            </a:r>
            <a:r>
              <a:rPr lang="sv-SE" dirty="0" smtClean="0"/>
              <a:t>företag </a:t>
            </a:r>
          </a:p>
          <a:p>
            <a:endParaRPr lang="sv-SE" dirty="0"/>
          </a:p>
          <a:p>
            <a:endParaRPr lang="sv-SE" i="1" dirty="0" smtClean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i="1" dirty="0" smtClean="0"/>
              <a:t/>
            </a:r>
            <a:br>
              <a:rPr lang="sv-SE" i="1" dirty="0" smtClean="0"/>
            </a:br>
            <a:r>
              <a:rPr lang="sv-SE" i="1" dirty="0" smtClean="0"/>
              <a:t/>
            </a:r>
            <a:br>
              <a:rPr lang="sv-SE" i="1" dirty="0" smtClean="0"/>
            </a:br>
            <a:r>
              <a:rPr lang="sv-SE" sz="2000" dirty="0" smtClean="0"/>
              <a:t>Bo </a:t>
            </a:r>
            <a:r>
              <a:rPr lang="sv-SE" sz="2000" dirty="0" err="1" smtClean="0"/>
              <a:t>Wictorin</a:t>
            </a:r>
            <a:r>
              <a:rPr lang="sv-SE" sz="2000" dirty="0" smtClean="0"/>
              <a:t> granskning visar att </a:t>
            </a:r>
            <a:r>
              <a:rPr lang="sv-SE" sz="2000" i="1" dirty="0" smtClean="0"/>
              <a:t>”Utvecklingen </a:t>
            </a:r>
            <a:r>
              <a:rPr lang="sv-SE" sz="2000" i="1" dirty="0"/>
              <a:t>var ett resultat av flera samverkande faktorer”</a:t>
            </a:r>
            <a:r>
              <a:rPr lang="sv-SE" i="1" dirty="0"/>
              <a:t/>
            </a:r>
            <a:br>
              <a:rPr lang="sv-SE" i="1" dirty="0"/>
            </a:b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C4E20C9-F535-40B9-AA45-0B0746573EB6}" type="datetime1">
              <a:rPr lang="sv-SE" smtClean="0"/>
              <a:t>2016-04-18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771E17-B1DE-44A2-BBDD-6797D685D60A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575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1800" dirty="0" smtClean="0"/>
          </a:p>
          <a:p>
            <a:endParaRPr lang="sv-SE" sz="1800" dirty="0"/>
          </a:p>
          <a:p>
            <a:r>
              <a:rPr lang="sv-SE" sz="1800" dirty="0" smtClean="0"/>
              <a:t>Utvecklingen </a:t>
            </a:r>
            <a:r>
              <a:rPr lang="sv-SE" sz="1800" dirty="0"/>
              <a:t>i dessa företag, </a:t>
            </a:r>
            <a:r>
              <a:rPr lang="sv-SE" sz="1800" dirty="0" smtClean="0"/>
              <a:t>bärs </a:t>
            </a:r>
            <a:r>
              <a:rPr lang="sv-SE" sz="1800" dirty="0"/>
              <a:t>upp </a:t>
            </a:r>
            <a:r>
              <a:rPr lang="sv-SE" sz="1800" dirty="0" smtClean="0"/>
              <a:t>av en </a:t>
            </a:r>
            <a:r>
              <a:rPr lang="sv-SE" sz="1800" b="1" dirty="0" smtClean="0"/>
              <a:t>innovativ </a:t>
            </a:r>
            <a:r>
              <a:rPr lang="sv-SE" sz="1800" b="1" dirty="0"/>
              <a:t>och i synnerhet produktmässig förnyelse</a:t>
            </a:r>
            <a:r>
              <a:rPr lang="sv-SE" sz="1800" dirty="0"/>
              <a:t>. I många andra industrifö­retag är teknisk förnyelse mer synonymt </a:t>
            </a:r>
            <a:r>
              <a:rPr lang="sv-SE" sz="1800" dirty="0" smtClean="0"/>
              <a:t>med produktionsrationaliseringar. </a:t>
            </a:r>
          </a:p>
          <a:p>
            <a:r>
              <a:rPr lang="sv-SE" sz="1800" dirty="0" smtClean="0"/>
              <a:t>En </a:t>
            </a:r>
            <a:r>
              <a:rPr lang="sv-SE" sz="1800" dirty="0"/>
              <a:t>tankeväckande skillnad mellan humankapital och annat kapital är ju också att humankapitalet i princip ökar i värde ju mer man använder det, medan övrig kapital succes­sivt förbrukas</a:t>
            </a:r>
            <a:r>
              <a:rPr lang="sv-SE" sz="1800" dirty="0" smtClean="0"/>
              <a:t>.</a:t>
            </a:r>
          </a:p>
          <a:p>
            <a:r>
              <a:rPr lang="sv-SE" sz="1800" dirty="0"/>
              <a:t>Det innebär att den nyrekryterade ingenjörens värde för företaget kan antas öka efter hand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b="0" dirty="0" smtClean="0"/>
              <a:t/>
            </a:r>
            <a:br>
              <a:rPr lang="sv-SE" sz="2000" b="0" dirty="0" smtClean="0"/>
            </a:br>
            <a:r>
              <a:rPr lang="sv-SE" sz="2000" b="0" dirty="0" smtClean="0"/>
              <a:t/>
            </a:r>
            <a:br>
              <a:rPr lang="sv-SE" sz="2000" b="0" dirty="0" smtClean="0"/>
            </a:br>
            <a:r>
              <a:rPr lang="sv-SE" sz="2000" b="0" dirty="0" smtClean="0"/>
              <a:t>Bo </a:t>
            </a:r>
            <a:r>
              <a:rPr lang="sv-SE" sz="2000" b="0" dirty="0" err="1" smtClean="0"/>
              <a:t>Wictorin</a:t>
            </a:r>
            <a:r>
              <a:rPr lang="sv-SE" sz="2000" b="0" dirty="0" smtClean="0"/>
              <a:t> visade på att: Företagen </a:t>
            </a:r>
            <a:r>
              <a:rPr lang="sv-SE" sz="2000" b="0" dirty="0"/>
              <a:t>som rekryterat en ingenjör hade både en stark </a:t>
            </a:r>
            <a:r>
              <a:rPr lang="sv-SE" sz="2000" dirty="0"/>
              <a:t>produktivitetsutveckling</a:t>
            </a:r>
            <a:r>
              <a:rPr lang="sv-SE" sz="2000" b="0" dirty="0"/>
              <a:t> och en </a:t>
            </a:r>
            <a:r>
              <a:rPr lang="sv-SE" sz="2000" dirty="0"/>
              <a:t>kraftig syssel­sättningsökning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0A4287-BB7F-4E08-BADD-1F327E45AA1D}" type="datetime1">
              <a:rPr lang="sv-SE" smtClean="0"/>
              <a:t>2016-04-18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771E17-B1DE-44A2-BBDD-6797D685D60A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5984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Bristande tillgänglighet - </a:t>
            </a:r>
            <a:r>
              <a:rPr lang="sv-SE" dirty="0"/>
              <a:t>många företag har svårt att finna den arbetskraft de </a:t>
            </a:r>
            <a:r>
              <a:rPr lang="sv-SE" dirty="0" smtClean="0"/>
              <a:t>behöver</a:t>
            </a:r>
          </a:p>
          <a:p>
            <a:r>
              <a:rPr lang="sv-SE" dirty="0" smtClean="0"/>
              <a:t>Företagen köper istället</a:t>
            </a:r>
            <a:r>
              <a:rPr lang="sv-SE" b="1" dirty="0" smtClean="0"/>
              <a:t> </a:t>
            </a:r>
            <a:r>
              <a:rPr lang="sv-SE" b="1" dirty="0"/>
              <a:t>tekniska konsulttjänster</a:t>
            </a:r>
            <a:r>
              <a:rPr lang="sv-SE" b="1" dirty="0" smtClean="0"/>
              <a:t>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Bo </a:t>
            </a:r>
            <a:r>
              <a:rPr lang="sv-SE" sz="2400" dirty="0" err="1" smtClean="0"/>
              <a:t>Wictorin</a:t>
            </a:r>
            <a:r>
              <a:rPr lang="sv-SE" sz="2400" dirty="0" smtClean="0"/>
              <a:t>: </a:t>
            </a:r>
            <a:r>
              <a:rPr lang="sv-SE" dirty="0" smtClean="0"/>
              <a:t>Vad </a:t>
            </a:r>
            <a:r>
              <a:rPr lang="sv-SE" dirty="0"/>
              <a:t>hindrar fler företag att anställa en ingenjör?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2DC8DCC-324C-4E41-9359-0CD1A54D6E81}" type="datetime1">
              <a:rPr lang="sv-SE" smtClean="0"/>
              <a:t>2016-04-18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771E17-B1DE-44A2-BBDD-6797D685D60A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7283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Attraktionsvärdet </a:t>
            </a:r>
            <a:r>
              <a:rPr lang="sv-SE" dirty="0"/>
              <a:t>i det lilla </a:t>
            </a:r>
            <a:r>
              <a:rPr lang="sv-SE" dirty="0" smtClean="0"/>
              <a:t>företaget – företagen underskattar de mervärden som finns i att arbeta i en mindre organissation</a:t>
            </a:r>
          </a:p>
          <a:p>
            <a:r>
              <a:rPr lang="sv-SE" dirty="0" smtClean="0"/>
              <a:t>Tillgången på ingenjörer av ”rätt sort” anses som obefintlig – betydande omställningskostnader</a:t>
            </a:r>
          </a:p>
          <a:p>
            <a:r>
              <a:rPr lang="sv-SE" dirty="0"/>
              <a:t>Kulturella och mentala barriärer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Slutsats! Öka behovet av mindre företags </a:t>
            </a:r>
            <a:r>
              <a:rPr lang="sv-SE" b="1" dirty="0"/>
              <a:t>efterfrågan</a:t>
            </a:r>
            <a:r>
              <a:rPr lang="sv-SE" dirty="0"/>
              <a:t> på ingenjörer genom att ge dem insikt i värdet av en ingenjör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/>
              <a:t>Ingegerd Greens förstudie går närmare in på de </a:t>
            </a:r>
            <a:r>
              <a:rPr lang="sv-SE" sz="2000" dirty="0" smtClean="0"/>
              <a:t>orsaker som </a:t>
            </a:r>
            <a:r>
              <a:rPr lang="sv-SE" sz="2000" dirty="0"/>
              <a:t>hindrar småföretag att anställa den första Ingenjören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0CEFE6A-704E-45E2-AA1A-CD92F168C9A5}" type="datetime1">
              <a:rPr lang="sv-SE" smtClean="0"/>
              <a:t>2016-04-18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771E17-B1DE-44A2-BBDD-6797D685D60A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500251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urspråk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veriges Ingejörer xx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293</TotalTime>
  <Words>533</Words>
  <Application>Microsoft Office PowerPoint</Application>
  <PresentationFormat>Bildspel på skärmen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Blank</vt:lpstr>
      <vt:lpstr>PowerPoint-presentation</vt:lpstr>
      <vt:lpstr>Värdet av den första ingenjören ”Ramböllundersökningen 2006” </vt:lpstr>
      <vt:lpstr>Resultat :”Ramböllundersökningen”   En totalstudie där  4000 företag hade anställt sin första ingenjör.</vt:lpstr>
      <vt:lpstr>PowerPoint-presentation</vt:lpstr>
      <vt:lpstr> En vetenskaplig granskning av Ramböllrapportens resultat gjordes av  forskaren Bo Wictorin </vt:lpstr>
      <vt:lpstr>  Bo Wictorin granskning visar att ”Utvecklingen var ett resultat av flera samverkande faktorer” </vt:lpstr>
      <vt:lpstr>  Bo Wictorin visade på att: Företagen som rekryterat en ingenjör hade både en stark produktivitetsutveckling och en kraftig syssel­sättningsökning</vt:lpstr>
      <vt:lpstr> Bo Wictorin: Vad hindrar fler företag att anställa en ingenjör? </vt:lpstr>
      <vt:lpstr>Ingegerd Greens förstudie går närmare in på de orsaker som hindrar småföretag att anställa den första Ingenjören</vt:lpstr>
      <vt:lpstr>Ingegerd Greens förstudie: ”mentala bilder hos företagare”:</vt:lpstr>
    </vt:vector>
  </TitlesOfParts>
  <Company>SACO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Annika Jederström (Sveriges Ingenjörer)</dc:creator>
  <cp:lastModifiedBy>Annika Jederström (Sveriges Ingenjörer)</cp:lastModifiedBy>
  <cp:revision>21</cp:revision>
  <cp:lastPrinted>2014-09-02T11:59:23Z</cp:lastPrinted>
  <dcterms:created xsi:type="dcterms:W3CDTF">2014-08-29T09:59:27Z</dcterms:created>
  <dcterms:modified xsi:type="dcterms:W3CDTF">2016-04-18T20:58:01Z</dcterms:modified>
</cp:coreProperties>
</file>